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318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7" r:id="rId10"/>
    <p:sldId id="372" r:id="rId11"/>
    <p:sldId id="373" r:id="rId12"/>
    <p:sldId id="374" r:id="rId13"/>
    <p:sldId id="378" r:id="rId14"/>
    <p:sldId id="379" r:id="rId15"/>
    <p:sldId id="375" r:id="rId16"/>
    <p:sldId id="376" r:id="rId17"/>
    <p:sldId id="380" r:id="rId18"/>
    <p:sldId id="344" r:id="rId19"/>
    <p:sldId id="323" r:id="rId20"/>
    <p:sldId id="322" r:id="rId21"/>
    <p:sldId id="321" r:id="rId22"/>
    <p:sldId id="336" r:id="rId23"/>
    <p:sldId id="335" r:id="rId24"/>
    <p:sldId id="334" r:id="rId25"/>
    <p:sldId id="333" r:id="rId26"/>
    <p:sldId id="332" r:id="rId27"/>
    <p:sldId id="331" r:id="rId28"/>
    <p:sldId id="330" r:id="rId29"/>
    <p:sldId id="329" r:id="rId30"/>
    <p:sldId id="340" r:id="rId31"/>
    <p:sldId id="339" r:id="rId32"/>
    <p:sldId id="338" r:id="rId33"/>
    <p:sldId id="337" r:id="rId34"/>
    <p:sldId id="315" r:id="rId35"/>
  </p:sldIdLst>
  <p:sldSz cx="9144000" cy="6858000" type="screen4x3"/>
  <p:notesSz cx="6662738" cy="9866313"/>
  <p:defaultTextStyle>
    <a:defPPr>
      <a:defRPr lang="pl-PL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7C80"/>
    <a:srgbClr val="66FFFF"/>
    <a:srgbClr val="CC99FF"/>
    <a:srgbClr val="CC0000"/>
    <a:srgbClr val="008000"/>
    <a:srgbClr val="993300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4664" autoAdjust="0"/>
  </p:normalViewPr>
  <p:slideViewPr>
    <p:cSldViewPr snapToGrid="0">
      <p:cViewPr>
        <p:scale>
          <a:sx n="66" d="100"/>
          <a:sy n="66" d="100"/>
        </p:scale>
        <p:origin x="-1380" y="-90"/>
      </p:cViewPr>
      <p:guideLst>
        <p:guide orient="horz" pos="4319"/>
        <p:guide orient="horz" pos="288"/>
        <p:guide orient="horz" pos="336"/>
        <p:guide orient="horz" pos="4029"/>
        <p:guide pos="5664"/>
        <p:guide pos="96"/>
        <p:guide pos="726"/>
        <p:guide pos="1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notesViewPr>
    <p:cSldViewPr snapToGrid="0">
      <p:cViewPr varScale="1">
        <p:scale>
          <a:sx n="35" d="100"/>
          <a:sy n="35" d="100"/>
        </p:scale>
        <p:origin x="-1620" y="-78"/>
      </p:cViewPr>
      <p:guideLst>
        <p:guide orient="horz" pos="310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8996937882764656E-2"/>
                  <c:y val="-4.512394284047827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tak</a:t>
                    </a:r>
                    <a:endParaRPr lang="pl-PL" sz="1400"/>
                  </a:p>
                  <a:p>
                    <a:r>
                      <a:rPr lang="pl-PL" sz="1400"/>
                      <a:t>(</a:t>
                    </a:r>
                    <a:r>
                      <a:rPr lang="en-US" sz="1400"/>
                      <a:t>83</a:t>
                    </a:r>
                    <a:r>
                      <a:rPr lang="pl-PL" sz="1400"/>
                      <a:t>%)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708223972003496E-2"/>
                  <c:y val="2.8712088072324293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nie</a:t>
                    </a:r>
                    <a:endParaRPr lang="pl-PL" sz="1400"/>
                  </a:p>
                  <a:p>
                    <a:r>
                      <a:rPr lang="pl-PL" sz="1400"/>
                      <a:t>(</a:t>
                    </a:r>
                    <a:r>
                      <a:rPr lang="en-US" sz="1400"/>
                      <a:t>17</a:t>
                    </a:r>
                    <a:r>
                      <a:rPr lang="pl-PL" sz="1400"/>
                      <a:t>%)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Arkusz1!$E$5:$E$6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Arkusz1!$F$5:$F$6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8996937882764656E-2"/>
                  <c:y val="-4.51239428404782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/>
                      <a:t>tak</a:t>
                    </a:r>
                    <a:endParaRPr lang="pl-PL" sz="1400" dirty="0"/>
                  </a:p>
                  <a:p>
                    <a:r>
                      <a:rPr lang="pl-PL" sz="1400" dirty="0" smtClean="0"/>
                      <a:t>(</a:t>
                    </a:r>
                    <a:r>
                      <a:rPr lang="pl-PL" sz="1400" dirty="0"/>
                      <a:t>2</a:t>
                    </a:r>
                    <a:r>
                      <a:rPr lang="en-US" sz="1400" dirty="0" smtClean="0"/>
                      <a:t>3</a:t>
                    </a:r>
                    <a:r>
                      <a:rPr lang="pl-PL" sz="1400" dirty="0"/>
                      <a:t>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46504510822784E-2"/>
                  <c:y val="3.286579831726641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/>
                      <a:t>nie</a:t>
                    </a:r>
                    <a:endParaRPr lang="pl-PL" sz="1400" dirty="0"/>
                  </a:p>
                  <a:p>
                    <a:r>
                      <a:rPr lang="pl-PL" sz="1400" dirty="0" smtClean="0"/>
                      <a:t>(23%)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706844336765596E-2"/>
                  <c:y val="7.90734335778121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trudno powiedzieć </a:t>
                    </a:r>
                    <a:r>
                      <a:rPr lang="pl-PL"/>
                      <a:t>(</a:t>
                    </a:r>
                    <a:r>
                      <a:rPr lang="en-US"/>
                      <a:t>54</a:t>
                    </a:r>
                    <a:r>
                      <a:rPr lang="pl-PL"/>
                      <a:t>%)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Arkusz1!$E$5:$E$7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Arkusz1!$F$5:$F$7</c:f>
              <c:numCache>
                <c:formatCode>General</c:formatCode>
                <c:ptCount val="3"/>
                <c:pt idx="0">
                  <c:v>24</c:v>
                </c:pt>
                <c:pt idx="1">
                  <c:v>22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Arkusz1!$E$5:$E$8</c:f>
              <c:strCache>
                <c:ptCount val="4"/>
                <c:pt idx="0">
                  <c:v>zwiększenie liczby personelu</c:v>
                </c:pt>
                <c:pt idx="1">
                  <c:v>zmniejszenie liczby personelu</c:v>
                </c:pt>
                <c:pt idx="2">
                  <c:v>nie planujemy zmiany liczby personelu</c:v>
                </c:pt>
                <c:pt idx="3">
                  <c:v>trudno powiedzieć</c:v>
                </c:pt>
              </c:strCache>
            </c:strRef>
          </c:cat>
          <c:val>
            <c:numRef>
              <c:f>Arkusz1!$F$5:$F$8</c:f>
              <c:numCache>
                <c:formatCode>General</c:formatCode>
                <c:ptCount val="4"/>
                <c:pt idx="0">
                  <c:v>19.3</c:v>
                </c:pt>
                <c:pt idx="1">
                  <c:v>3.4</c:v>
                </c:pt>
                <c:pt idx="2">
                  <c:v>44.3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20256"/>
        <c:axId val="99121792"/>
      </c:barChart>
      <c:catAx>
        <c:axId val="99120256"/>
        <c:scaling>
          <c:orientation val="minMax"/>
        </c:scaling>
        <c:delete val="0"/>
        <c:axPos val="l"/>
        <c:majorTickMark val="out"/>
        <c:minorTickMark val="none"/>
        <c:tickLblPos val="nextTo"/>
        <c:crossAx val="99121792"/>
        <c:crosses val="autoZero"/>
        <c:auto val="1"/>
        <c:lblAlgn val="ctr"/>
        <c:lblOffset val="100"/>
        <c:noMultiLvlLbl val="0"/>
      </c:catAx>
      <c:valAx>
        <c:axId val="99121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91202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25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75288" y="0"/>
            <a:ext cx="11541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282416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01200"/>
            <a:ext cx="733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9513" y="9601200"/>
            <a:ext cx="369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1690CFD6-B00C-49E2-8D6E-4EA5B64F6F2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563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D11B-1737-453B-8886-9395A03DB97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489173"/>
      </p:ext>
    </p:extLst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A7BF6-7158-4395-BDED-B9F3A5061B1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103713"/>
      </p:ext>
    </p:extLst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5065-CF80-4C1D-B88D-6D924F37D8D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04997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C0B6-E405-48AB-98E7-1E3B83487E8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45161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8E39-3AAC-4E76-BF39-C5C6CF2DC4A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242447"/>
      </p:ext>
    </p:extLst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BB0A-74D6-426B-A0AB-0713084CC36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34791"/>
      </p:ext>
    </p:extLst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7749-B62B-4EAD-9875-B2CDB01C5BB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784807"/>
      </p:ext>
    </p:extLst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0D8F2-9AFB-4F7C-8D8C-A9B8D251574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504175"/>
      </p:ext>
    </p:extLst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380ED-16A3-4D38-A705-156628F7F08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297787"/>
      </p:ext>
    </p:extLst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BB82-4734-45C7-B66E-767B0D31E8E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880534"/>
      </p:ext>
    </p:extLst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5DA5-5E5C-48F3-A33E-4FE6898A696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233436"/>
      </p:ext>
    </p:extLst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wzorzec stylu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wzorce stylu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B6450C88-1DC1-4601-8CE9-8944181E0855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3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399" y="1567538"/>
            <a:ext cx="8418286" cy="2452919"/>
          </a:xfrm>
        </p:spPr>
        <p:txBody>
          <a:bodyPr/>
          <a:lstStyle/>
          <a:p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WYMAGANIA WSPÓŁCZESNEGO </a:t>
            </a:r>
            <a:b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RYNKU PRACY</a:t>
            </a:r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716606" y="5956300"/>
            <a:ext cx="4215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l-PL" sz="1800" b="1" dirty="0" smtClean="0"/>
              <a:t>OGÓLNOPOLSKI TYDZIEŃ KARIERY</a:t>
            </a:r>
          </a:p>
          <a:p>
            <a:pPr eaLnBrk="1" hangingPunct="1"/>
            <a:r>
              <a:rPr lang="pl-PL" sz="1800" b="1" dirty="0" smtClean="0"/>
              <a:t>Pszczyna, 18.10.2013r.</a:t>
            </a:r>
            <a:endParaRPr lang="pl-PL" sz="1800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opa bezrobocia - województwo &amp;sacute;l&amp;aogon;sk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0" y="537029"/>
            <a:ext cx="7982856" cy="55009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1674141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opa bezrobocia - wed&amp;lstrok;ug powiató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8" y="58056"/>
            <a:ext cx="7852228" cy="63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5580774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ezrobotni wg. poziomu wykszta&amp;lstrok;c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2" y="447447"/>
            <a:ext cx="7205840" cy="57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6500355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  <p:sp>
        <p:nvSpPr>
          <p:cNvPr id="2" name="Prostokąt 1"/>
          <p:cNvSpPr/>
          <p:nvPr/>
        </p:nvSpPr>
        <p:spPr>
          <a:xfrm>
            <a:off x="3140549" y="517397"/>
            <a:ext cx="265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b="1" dirty="0" smtClean="0"/>
              <a:t>Wskaźnik </a:t>
            </a:r>
            <a:r>
              <a:rPr lang="pl-PL" sz="1800" b="1" dirty="0"/>
              <a:t>zatrudnienia</a:t>
            </a:r>
            <a:endParaRPr lang="pl-PL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97016"/>
              </p:ext>
            </p:extLst>
          </p:nvPr>
        </p:nvGraphicFramePr>
        <p:xfrm>
          <a:off x="636543" y="1262743"/>
          <a:ext cx="7870914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Arkusz" r:id="rId4" imgW="4800600" imgH="2667000" progId="Excel.Sheet.12">
                  <p:embed/>
                </p:oleObj>
              </mc:Choice>
              <mc:Fallback>
                <p:oleObj name="Arkusz" r:id="rId4" imgW="4800600" imgH="26670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3" y="1262743"/>
                        <a:ext cx="7870914" cy="436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65073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958111" y="546427"/>
            <a:ext cx="575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b="1" dirty="0" smtClean="0"/>
              <a:t>Wskaźniki </a:t>
            </a:r>
            <a:r>
              <a:rPr lang="pl-PL" sz="1800" b="1" dirty="0"/>
              <a:t>zatrudnienia dla kategorii wykształcenia</a:t>
            </a:r>
            <a:endParaRPr lang="pl-PL" sz="1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40324"/>
              </p:ext>
            </p:extLst>
          </p:nvPr>
        </p:nvGraphicFramePr>
        <p:xfrm>
          <a:off x="421003" y="1335314"/>
          <a:ext cx="8301994" cy="393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Arkusz" r:id="rId4" imgW="4800600" imgH="2552700" progId="Excel.Sheet.12">
                  <p:embed/>
                </p:oleObj>
              </mc:Choice>
              <mc:Fallback>
                <p:oleObj name="Arkusz" r:id="rId4" imgW="4800600" imgH="25527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3" y="1335314"/>
                        <a:ext cx="8301994" cy="3933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12112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zrobotni wg. wie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56" y="391887"/>
            <a:ext cx="6883853" cy="59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2783335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ezrobotni wg. dotychczasowego sta&amp;zdot;u p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4" y="362857"/>
            <a:ext cx="7290254" cy="61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7507083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670126" y="6502111"/>
            <a:ext cx="210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WUP Katowice</a:t>
            </a:r>
            <a:endParaRPr lang="pl-PL" b="1" dirty="0"/>
          </a:p>
        </p:txBody>
      </p:sp>
      <p:sp>
        <p:nvSpPr>
          <p:cNvPr id="2" name="Prostokąt 1"/>
          <p:cNvSpPr/>
          <p:nvPr/>
        </p:nvSpPr>
        <p:spPr>
          <a:xfrm>
            <a:off x="478972" y="351618"/>
            <a:ext cx="8084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/>
              <a:t>Ranking </a:t>
            </a:r>
            <a:r>
              <a:rPr lang="pl-PL" sz="1800" b="1" dirty="0" smtClean="0"/>
              <a:t>zawodów </a:t>
            </a:r>
            <a:r>
              <a:rPr lang="pl-PL" sz="1800" b="1" dirty="0"/>
              <a:t>i specjalności  o największej liczbie bezrobotnych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7671"/>
              </p:ext>
            </p:extLst>
          </p:nvPr>
        </p:nvGraphicFramePr>
        <p:xfrm>
          <a:off x="1436915" y="1233708"/>
          <a:ext cx="6807200" cy="3934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9705"/>
                <a:gridCol w="1593895"/>
                <a:gridCol w="1393600"/>
              </a:tblGrid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Sprzedawca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17977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Ślusarz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4512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Robotnik budowlany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4294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 ekonomista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3315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Sprzątaczka biurowa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3268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Krawiec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3112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Kucharz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3036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Murarz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2902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Robotnik gospodarczy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2841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 prac biurowych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2586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24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Robotnik pomocniczy w przemyśle przetwórczym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2341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Magazynier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2311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Fryzjer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2155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62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 mechanik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2055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0738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7884" y="1756238"/>
            <a:ext cx="74287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ANALIZA WYNIKÓW BADAŃ </a:t>
            </a:r>
          </a:p>
          <a:p>
            <a:r>
              <a:rPr lang="pl-PL" sz="3200" b="1" dirty="0" smtClean="0">
                <a:solidFill>
                  <a:srgbClr val="C00000"/>
                </a:solidFill>
              </a:rPr>
              <a:t>PRZEPROWADZONYCH WŚRÓD </a:t>
            </a:r>
          </a:p>
          <a:p>
            <a:r>
              <a:rPr lang="pl-PL" sz="3200" b="1" u="sng" dirty="0" smtClean="0">
                <a:solidFill>
                  <a:srgbClr val="C00000"/>
                </a:solidFill>
              </a:rPr>
              <a:t>PRACODAWCÓW</a:t>
            </a:r>
          </a:p>
          <a:p>
            <a:r>
              <a:rPr lang="pl-PL" sz="3200" b="1" dirty="0" smtClean="0">
                <a:solidFill>
                  <a:srgbClr val="C00000"/>
                </a:solidFill>
              </a:rPr>
              <a:t>PRZEZ POWIATOWY URZĄD PRACY </a:t>
            </a:r>
          </a:p>
          <a:p>
            <a:r>
              <a:rPr lang="pl-PL" sz="3200" b="1" dirty="0" smtClean="0">
                <a:solidFill>
                  <a:srgbClr val="C00000"/>
                </a:solidFill>
              </a:rPr>
              <a:t>W PSZCZYNIE W 2012 ROKU</a:t>
            </a:r>
          </a:p>
          <a:p>
            <a:r>
              <a:rPr lang="pl-PL" sz="3200" b="1" dirty="0" smtClean="0">
                <a:solidFill>
                  <a:srgbClr val="C00000"/>
                </a:solidFill>
              </a:rPr>
              <a:t>-wybrane fragmenty-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146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173725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266256" y="1045978"/>
            <a:ext cx="6640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Podział badanych firm ze względu na przyjęcia do pracy w ostatnim roku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49" name="Wykres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339566"/>
              </p:ext>
            </p:extLst>
          </p:nvPr>
        </p:nvGraphicFramePr>
        <p:xfrm>
          <a:off x="1769155" y="1901332"/>
          <a:ext cx="5850845" cy="418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294910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468313" y="2035629"/>
            <a:ext cx="82819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l-PL" altLang="pl-PL" sz="2000" b="1" u="sng" dirty="0">
                <a:solidFill>
                  <a:srgbClr val="FF0000"/>
                </a:solidFill>
              </a:rPr>
              <a:t>RYNEK PRACY</a:t>
            </a:r>
            <a:r>
              <a:rPr lang="pl-PL" altLang="pl-PL" sz="2000" b="1" dirty="0">
                <a:solidFill>
                  <a:srgbClr val="FF0000"/>
                </a:solidFill>
              </a:rPr>
              <a:t>  </a:t>
            </a:r>
            <a:r>
              <a:rPr lang="pl-PL" altLang="pl-PL" sz="2000" b="1" dirty="0"/>
              <a:t>JEST SWOISTEGO RODZAJU PLACEM TARGOWYM, MIEJSCEM, GDZIE SPOTYKAJĄ SIĘ ZARÓWNO SPRZEDAJĄCY (BEZROBOTNI, POSZUKUJĄCY PRACY) </a:t>
            </a: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2000" b="1" dirty="0" smtClean="0"/>
              <a:t>Z </a:t>
            </a:r>
            <a:r>
              <a:rPr lang="pl-PL" altLang="pl-PL" sz="2000" b="1" dirty="0"/>
              <a:t>KUPUJĄCYMI (PRACODAWCY).</a:t>
            </a:r>
          </a:p>
          <a:p>
            <a:pPr algn="just"/>
            <a:endParaRPr lang="pl-PL" altLang="pl-PL" sz="2000" b="1" dirty="0"/>
          </a:p>
          <a:p>
            <a:pPr algn="just"/>
            <a:r>
              <a:rPr lang="pl-PL" altLang="pl-PL" sz="2000" b="1" dirty="0"/>
              <a:t>FUNKCJĘ TOWARU PEŁNI </a:t>
            </a:r>
            <a:r>
              <a:rPr lang="pl-PL" altLang="pl-PL" sz="2000" b="1" dirty="0">
                <a:solidFill>
                  <a:srgbClr val="FF0000"/>
                </a:solidFill>
              </a:rPr>
              <a:t>PRACA</a:t>
            </a:r>
            <a:r>
              <a:rPr lang="pl-PL" altLang="pl-PL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237586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199798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72457" y="1148264"/>
            <a:ext cx="682693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Liczba przyjętych nowych pracowników </a:t>
            </a:r>
            <a:endParaRPr lang="pl-PL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przez badane firmy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48483"/>
              </p:ext>
            </p:extLst>
          </p:nvPr>
        </p:nvGraphicFramePr>
        <p:xfrm>
          <a:off x="1727195" y="2206174"/>
          <a:ext cx="5242512" cy="3120571"/>
        </p:xfrm>
        <a:graphic>
          <a:graphicData uri="http://schemas.openxmlformats.org/drawingml/2006/table">
            <a:tbl>
              <a:tblPr firstRow="1" firstCol="1" bandRow="1"/>
              <a:tblGrid>
                <a:gridCol w="2464705"/>
                <a:gridCol w="1348298"/>
                <a:gridCol w="1429509"/>
              </a:tblGrid>
              <a:tr h="1418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wskazania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ogółu badanych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firm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 1 do 5 osób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55,7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 6 do 10 osób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13,0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 11 do 20 osób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9,7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powyżej 20 osób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nie wskazano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suma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146</a:t>
                      </a:r>
                      <a:endParaRPr lang="pl-PL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83,0</a:t>
                      </a:r>
                      <a:endParaRPr lang="pl-P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294910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231781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06400" y="1340862"/>
            <a:ext cx="8370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Wskazania pracodawców dotyczące tego, czy przyjmowali na nowe miejsca pracy, czy też uzupełniali braki kadrowe wynikające 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pl-PL" sz="2000" b="1" dirty="0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pl-PL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z </a:t>
            </a:r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fluktuacji personelu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33353"/>
              </p:ext>
            </p:extLst>
          </p:nvPr>
        </p:nvGraphicFramePr>
        <p:xfrm>
          <a:off x="1280452" y="2538766"/>
          <a:ext cx="6611667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4109224"/>
                <a:gridCol w="1195767"/>
                <a:gridCol w="130667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wskazania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ogółu badanych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firm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przyjmowaliśmy na nowe miejsca pracy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uzupełnialiśmy braki kadrowe wynikające z fluktuacji personelu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44,9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przyjmowaliśmy zarówno na nowe miejsca pracy, jak i uzupełnialiśmy braki kadrowe wynikające z fluktuacji personelu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23,9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suma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83,0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294910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2" y="185737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201612" y="889102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Zawody/ specjalności, w których badani pracodawcy </a:t>
            </a:r>
            <a:b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w ostatnim roku 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najczęściej przyjmowali </a:t>
            </a:r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do pracy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00383"/>
              </p:ext>
            </p:extLst>
          </p:nvPr>
        </p:nvGraphicFramePr>
        <p:xfrm>
          <a:off x="1955227" y="1872346"/>
          <a:ext cx="5150489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4330783"/>
                <a:gridCol w="819706"/>
              </a:tblGrid>
              <a:tr h="236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zawody/ specjalności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produkcji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ślusarz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górnik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sprzedawca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spawacz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murarz, pracownik budowlany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elektryk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fizyczny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robotnik </a:t>
                      </a: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gospodarczy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nauczyciel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frezer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tokarz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biurowy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monter okien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urzędnik, referent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kierowca z prawem jazdy kat. C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9" marR="43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185737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391885" y="941206"/>
            <a:ext cx="8228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Zawody/ specjalności, w których badani pracodawcy </a:t>
            </a:r>
            <a:b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w ostatnim roku 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najczęściej przyjmowali </a:t>
            </a:r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do 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pracy – c.d.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18077"/>
              </p:ext>
            </p:extLst>
          </p:nvPr>
        </p:nvGraphicFramePr>
        <p:xfrm>
          <a:off x="1886857" y="2153448"/>
          <a:ext cx="5061631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4256067"/>
                <a:gridCol w="80556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zawody/ specjalności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magazynier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szlifierz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drogowy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operator maszyn i urządzeń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pomoc kuchenna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sprzątaczka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brukarz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dozorca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kierowca-magazynier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monter instalacji gazowych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operator ciężkiego sprzętu budowlanego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202749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2171" y="1206316"/>
            <a:ext cx="756171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Podział badanych firm ze względu na przyjęcia </a:t>
            </a:r>
            <a:endParaRPr lang="pl-PL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do pracy absolwentów w ostatnim roku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29259"/>
              </p:ext>
            </p:extLst>
          </p:nvPr>
        </p:nvGraphicFramePr>
        <p:xfrm>
          <a:off x="1886858" y="2382085"/>
          <a:ext cx="4810631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2229507"/>
                <a:gridCol w="1324652"/>
                <a:gridCol w="1256472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wskazania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ogółu badanych firm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32,4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48,3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trudno powiedzieć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suma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83,0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202753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38629" y="976998"/>
            <a:ext cx="7605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C00000"/>
                </a:solidFill>
              </a:rPr>
              <a:t>Średnie oceny przypisane poszczególnym czynnikom ocenianym </a:t>
            </a:r>
            <a:r>
              <a:rPr lang="pl-PL" sz="1800" b="1" dirty="0" smtClean="0">
                <a:solidFill>
                  <a:srgbClr val="C00000"/>
                </a:solidFill>
              </a:rPr>
              <a:t/>
            </a:r>
            <a:br>
              <a:rPr lang="pl-PL" sz="1800" b="1" dirty="0" smtClean="0">
                <a:solidFill>
                  <a:srgbClr val="C00000"/>
                </a:solidFill>
              </a:rPr>
            </a:br>
            <a:r>
              <a:rPr lang="pl-PL" sz="1800" b="1" dirty="0" smtClean="0">
                <a:solidFill>
                  <a:srgbClr val="C00000"/>
                </a:solidFill>
              </a:rPr>
              <a:t>u </a:t>
            </a:r>
            <a:r>
              <a:rPr lang="pl-PL" sz="1800" b="1" dirty="0">
                <a:solidFill>
                  <a:srgbClr val="C00000"/>
                </a:solidFill>
              </a:rPr>
              <a:t>absolwentów przez pracodawców </a:t>
            </a:r>
            <a:endParaRPr lang="pl-PL" sz="18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50"/>
              </p:ext>
            </p:extLst>
          </p:nvPr>
        </p:nvGraphicFramePr>
        <p:xfrm>
          <a:off x="653867" y="1669944"/>
          <a:ext cx="7826559" cy="4744963"/>
        </p:xfrm>
        <a:graphic>
          <a:graphicData uri="http://schemas.openxmlformats.org/drawingml/2006/table">
            <a:tbl>
              <a:tblPr firstRow="1" firstCol="1" bandRow="1"/>
              <a:tblGrid>
                <a:gridCol w="5825946"/>
                <a:gridCol w="2000613"/>
              </a:tblGrid>
              <a:tr h="53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Cechy/ umiejętności</a:t>
                      </a:r>
                      <a:endParaRPr lang="pl-PL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Średnie ocen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(w skali od 2 do 5)</a:t>
                      </a:r>
                      <a:endParaRPr lang="pl-PL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punktualność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4,3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gotowość  do podnoszenia kwalifikacji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4,2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ambicja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4,2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uczenie się nowych obowiązków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staranność wykonywania pracy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obowiązkowość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umiejętność pracy zespołowej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komunikatywność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pracowitość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4,1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umiejętność zaprezentowania się na rozmowie kwalifikacyjnej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4,0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chęć rywalizacji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3,9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radzenie sobie ze sytuacjami stresującymi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3,8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samodzielność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3,8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umiejętności praktyczne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szukanie nowych rozwiązań</a:t>
                      </a:r>
                      <a:endParaRPr lang="pl-PL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wiedza fachowa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pl-PL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20675" y="6473083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129042" y="127228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7046" y="859857"/>
            <a:ext cx="8688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Bezrobotni w szczególnej sytuacji na rynku pracy, których chcieliby zatrudnić pracodawcy z powiatu pszczyńskiego przy wsparciu finansowym PUP Pszczyna (w%)</a:t>
            </a:r>
            <a:endParaRPr lang="pl-PL" sz="16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020497"/>
              </p:ext>
            </p:extLst>
          </p:nvPr>
        </p:nvGraphicFramePr>
        <p:xfrm>
          <a:off x="166687" y="1505766"/>
          <a:ext cx="8839199" cy="49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3" name="Wykres" r:id="rId4" imgW="5974598" imgH="4517528" progId="Excel.Chart.8">
                  <p:embed/>
                </p:oleObj>
              </mc:Choice>
              <mc:Fallback>
                <p:oleObj name="Wykres" r:id="rId4" imgW="5974598" imgH="4517528" progId="Excel.Chart.8">
                  <p:embed/>
                  <p:pic>
                    <p:nvPicPr>
                      <p:cNvPr id="0" name="Wykres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" y="1505766"/>
                        <a:ext cx="8839199" cy="490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1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351301" y="6458569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2" y="113167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62857" y="955105"/>
            <a:ext cx="8461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Podział badanych firm ze względu na chęć zatrudnienia osoby bezrobotnej, gdyby PUP Pszczyna sfinansował </a:t>
            </a:r>
            <a:r>
              <a:rPr lang="pl-PL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jej przeszkolenie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49" name="Wykres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593425"/>
              </p:ext>
            </p:extLst>
          </p:nvPr>
        </p:nvGraphicFramePr>
        <p:xfrm>
          <a:off x="1631497" y="1662991"/>
          <a:ext cx="5924550" cy="437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2" y="214312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08000" y="1049568"/>
            <a:ext cx="8026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Arial"/>
                <a:ea typeface="Times New Roman"/>
              </a:rPr>
              <a:t>Szkolenia po ukończeniu których pracodawcy byliby zainteresowani zatrudnieniem osób bezrobotnych</a:t>
            </a:r>
            <a:endParaRPr lang="pl-PL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01998"/>
              </p:ext>
            </p:extLst>
          </p:nvPr>
        </p:nvGraphicFramePr>
        <p:xfrm>
          <a:off x="1635919" y="1993794"/>
          <a:ext cx="5693569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4974097"/>
                <a:gridCol w="719472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Tematyka </a:t>
                      </a:r>
                      <a:endParaRPr lang="pl-PL" sz="1600" b="1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szkoleń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obsługa wózków widłowych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spawacz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kasa fiskalna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podstawy obsługi komputera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monter instalacji wod.-kan.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operator ciężkiego sprzętu budowlanego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gospodarka finansowa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tokarz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kafelkowanie, malowanie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prawo jazdy kat. C+E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pomoc nauczyciela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murarz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2" y="185737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61184" y="975682"/>
            <a:ext cx="7890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</a:rPr>
              <a:t>Plany dotyczące zmiany w zakresie liczby pracowników </a:t>
            </a:r>
            <a:endParaRPr lang="pl-PL" sz="2000" dirty="0">
              <a:solidFill>
                <a:srgbClr val="C00000"/>
              </a:solidFill>
            </a:endParaRPr>
          </a:p>
          <a:p>
            <a:r>
              <a:rPr lang="pl-PL" sz="2000" b="1" dirty="0">
                <a:solidFill>
                  <a:srgbClr val="C00000"/>
                </a:solidFill>
              </a:rPr>
              <a:t>w najbliższym roku w badanych </a:t>
            </a:r>
            <a:r>
              <a:rPr lang="pl-PL" sz="2000" b="1" dirty="0" smtClean="0">
                <a:solidFill>
                  <a:srgbClr val="C00000"/>
                </a:solidFill>
              </a:rPr>
              <a:t>firmach (w%)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1" name="Wykres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938511"/>
              </p:ext>
            </p:extLst>
          </p:nvPr>
        </p:nvGraphicFramePr>
        <p:xfrm>
          <a:off x="1557563" y="1861229"/>
          <a:ext cx="6057446" cy="398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17887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68312" y="926649"/>
            <a:ext cx="828198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l-PL" altLang="pl-PL" sz="2000" b="1" dirty="0"/>
              <a:t>Z POJĘCIEM RYNKU PRACY ŚCIŚLE SĄ ZE SOBĄ POWIĄZNE TERMINY </a:t>
            </a:r>
            <a:r>
              <a:rPr lang="pl-PL" altLang="pl-PL" sz="2000" b="1" dirty="0">
                <a:solidFill>
                  <a:srgbClr val="FF0000"/>
                </a:solidFill>
              </a:rPr>
              <a:t>POPYTU </a:t>
            </a:r>
            <a:r>
              <a:rPr lang="pl-PL" altLang="pl-PL" sz="2000" b="1" dirty="0"/>
              <a:t>I </a:t>
            </a:r>
            <a:r>
              <a:rPr lang="pl-PL" altLang="pl-PL" sz="2000" b="1" dirty="0">
                <a:solidFill>
                  <a:srgbClr val="FF0000"/>
                </a:solidFill>
              </a:rPr>
              <a:t>PODAŻY </a:t>
            </a:r>
            <a:r>
              <a:rPr lang="pl-PL" altLang="pl-PL" sz="2000" b="1" dirty="0">
                <a:solidFill>
                  <a:schemeClr val="tx2"/>
                </a:solidFill>
              </a:rPr>
              <a:t>NA PRACĘ</a:t>
            </a:r>
            <a:r>
              <a:rPr lang="pl-PL" altLang="pl-PL" sz="2000" b="1" dirty="0"/>
              <a:t>.  </a:t>
            </a:r>
          </a:p>
          <a:p>
            <a:pPr algn="just"/>
            <a:endParaRPr lang="pl-PL" altLang="pl-PL" sz="2000" b="1" dirty="0"/>
          </a:p>
          <a:p>
            <a:pPr algn="just"/>
            <a:r>
              <a:rPr lang="pl-PL" altLang="pl-PL" sz="2000" b="1" dirty="0">
                <a:solidFill>
                  <a:srgbClr val="FF0000"/>
                </a:solidFill>
              </a:rPr>
              <a:t>POPYT </a:t>
            </a:r>
            <a:r>
              <a:rPr lang="pl-PL" altLang="pl-PL" sz="2000" b="1" dirty="0"/>
              <a:t>NA PRACĘ KSZTAŁTOWANY JEST PRZEZ PRACODAWCÓW, TO ONI „KUPUJĄ” PRACĘ I KREUJĄ TYM SAMYM MIEJSCE PRACY.</a:t>
            </a:r>
          </a:p>
          <a:p>
            <a:pPr algn="just"/>
            <a:endParaRPr lang="pl-PL" altLang="pl-PL" sz="2000" b="1" dirty="0"/>
          </a:p>
          <a:p>
            <a:pPr algn="just"/>
            <a:r>
              <a:rPr lang="pl-PL" altLang="pl-PL" sz="2000" b="1" dirty="0">
                <a:solidFill>
                  <a:srgbClr val="FF0000"/>
                </a:solidFill>
              </a:rPr>
              <a:t>PODAŻ </a:t>
            </a:r>
            <a:r>
              <a:rPr lang="pl-PL" altLang="pl-PL" sz="2000" b="1" dirty="0"/>
              <a:t>TWORZĄ OSOBY BEZROBOTNE I POSZUKUJĄCE PRACY (ZASÓB SIŁY ROBOCZEJ), ONI „SPRZEDAJĄ” SWOJE UMIEJĘTNOŚCI, KWALIFIKACJE, PRACĘ.</a:t>
            </a:r>
          </a:p>
          <a:p>
            <a:pPr algn="just"/>
            <a:endParaRPr lang="pl-PL" altLang="pl-PL" sz="2000" b="1" dirty="0"/>
          </a:p>
          <a:p>
            <a:pPr algn="just"/>
            <a:r>
              <a:rPr lang="pl-PL" altLang="pl-PL" sz="2000" b="1" dirty="0"/>
              <a:t>ZASÓB SIŁY ROBOCZEJ MOŻE ZOSTAĆ ZAGOSPODAROWANY PRZEZ PRACODAWCÓW- PO UPRZEDNICH OBUSTRONNYCH NEGOCJACJACH (POMIĘDZY PRACODAWCAMI </a:t>
            </a: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2000" b="1" dirty="0" smtClean="0"/>
              <a:t>A </a:t>
            </a:r>
            <a:r>
              <a:rPr lang="pl-PL" altLang="pl-PL" sz="2000" b="1" dirty="0"/>
              <a:t>PRACOBIORCAMI) ZAKOŃCZONYCH SUKCESEM (M.IN. WARUNKI PRACY, PŁACY)</a:t>
            </a:r>
          </a:p>
        </p:txBody>
      </p:sp>
    </p:spTree>
    <p:extLst>
      <p:ext uri="{BB962C8B-B14F-4D97-AF65-F5344CB8AC3E}">
        <p14:creationId xmlns:p14="http://schemas.microsoft.com/office/powerpoint/2010/main" val="192006376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2" y="113167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2800" y="829356"/>
            <a:ext cx="753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C00000"/>
                </a:solidFill>
                <a:latin typeface="Arial"/>
                <a:ea typeface="Times New Roman"/>
              </a:rPr>
              <a:t>Zawody/ specjalności, w których badani pracodawcy w najbliższym roku </a:t>
            </a:r>
            <a:r>
              <a:rPr lang="pl-PL" sz="1800" b="1" dirty="0" smtClean="0">
                <a:solidFill>
                  <a:srgbClr val="C00000"/>
                </a:solidFill>
                <a:latin typeface="Arial"/>
                <a:ea typeface="Times New Roman"/>
              </a:rPr>
              <a:t>najczęściej będą </a:t>
            </a:r>
            <a:r>
              <a:rPr lang="pl-PL" sz="1800" b="1" dirty="0">
                <a:solidFill>
                  <a:srgbClr val="C00000"/>
                </a:solidFill>
                <a:latin typeface="Arial"/>
                <a:ea typeface="Times New Roman"/>
              </a:rPr>
              <a:t>zatrudniać nowych pracowników</a:t>
            </a:r>
            <a:endParaRPr lang="pl-PL" sz="18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40793"/>
              </p:ext>
            </p:extLst>
          </p:nvPr>
        </p:nvGraphicFramePr>
        <p:xfrm>
          <a:off x="2132885" y="1519229"/>
          <a:ext cx="4894104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4126652"/>
                <a:gridCol w="767452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Zawody/specjalności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produkcji 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spawacz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brukarz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sprzedawca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budowlany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robotnik gospodarczy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technik mechanik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tokarz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ślusarz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biurowy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kierowca z prawem jazdy kat. C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instalator wod.-kan.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kasjer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elektryk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księgowy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operator ciężkiego sprzętu budowlanego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pracownik fizyczny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magazynier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konserwator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336787" y="6487597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268936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243341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71865" y="1020537"/>
            <a:ext cx="7804718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Sposoby poszukiwania pracowników przez badane firmy (w%)</a:t>
            </a:r>
            <a:endParaRPr lang="pl-PL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038106"/>
              </p:ext>
            </p:extLst>
          </p:nvPr>
        </p:nvGraphicFramePr>
        <p:xfrm>
          <a:off x="201613" y="1353587"/>
          <a:ext cx="8623301" cy="521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8" name="Wykres" r:id="rId4" imgW="5718544" imgH="3377477" progId="Excel.Chart.8">
                  <p:embed/>
                </p:oleObj>
              </mc:Choice>
              <mc:Fallback>
                <p:oleObj name="Wykres" r:id="rId4" imgW="5718544" imgH="3377477" progId="Excel.Chart.8">
                  <p:embed/>
                  <p:pic>
                    <p:nvPicPr>
                      <p:cNvPr id="0" name="Wykres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389" t="-3610" r="-1888" b="-3009"/>
                      <a:stretch>
                        <a:fillRect/>
                      </a:stretch>
                    </p:blipFill>
                    <p:spPr bwMode="auto">
                      <a:xfrm>
                        <a:off x="201613" y="1353587"/>
                        <a:ext cx="8623301" cy="5216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2" name="pole tekstowe 51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336787" y="6473083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268936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01613" y="289832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277255" y="1433178"/>
            <a:ext cx="65173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sz="18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Pracodawcy</a:t>
            </a:r>
            <a:r>
              <a:rPr lang="pl-PL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, którzy zaznaczyli, że chcą zwolnić część </a:t>
            </a:r>
            <a:endParaRPr lang="pl-PL" sz="1800" b="1" dirty="0" smtClean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l-PL" sz="18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swojej </a:t>
            </a:r>
            <a:r>
              <a:rPr lang="pl-PL" sz="18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kadry wskazywali na następujące zawody: </a:t>
            </a:r>
            <a:endParaRPr lang="pl-PL" sz="1800" b="1" dirty="0" smtClean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>
                <a:latin typeface="Arial" pitchFamily="34" charset="0"/>
                <a:ea typeface="Calibri"/>
                <a:cs typeface="Arial" pitchFamily="34" charset="0"/>
              </a:rPr>
              <a:t>pracownik </a:t>
            </a: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produkcji, </a:t>
            </a: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salowa, </a:t>
            </a: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sprzątaczka, </a:t>
            </a: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nauczyciel, </a:t>
            </a: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leśnik, </a:t>
            </a: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piekarz/cukiernik, </a:t>
            </a: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krawcowa, </a:t>
            </a:r>
            <a:endParaRPr lang="pl-PL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/>
              <a:buChar char="­"/>
            </a:pPr>
            <a:r>
              <a:rPr lang="pl-PL" sz="1600" b="1" dirty="0" smtClean="0">
                <a:latin typeface="Arial" pitchFamily="34" charset="0"/>
                <a:ea typeface="Calibri"/>
                <a:cs typeface="Arial" pitchFamily="34" charset="0"/>
              </a:rPr>
              <a:t>kelner.</a:t>
            </a:r>
            <a:endParaRPr lang="pl-PL" sz="16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3091903" y="6592178"/>
            <a:ext cx="298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Źródło: badania własne PUP Pszczyna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51301" y="628440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268936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0" name="Text Box 1490"/>
          <p:cNvSpPr txBox="1">
            <a:spLocks noChangeArrowheads="1"/>
          </p:cNvSpPr>
          <p:nvPr/>
        </p:nvSpPr>
        <p:spPr bwMode="auto">
          <a:xfrm>
            <a:off x="213860" y="202749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DIAGNOZA LOKALNEGO RYNKU PRACY </a:t>
            </a:r>
          </a:p>
          <a:p>
            <a:pPr algn="l" eaLnBrk="1" hangingPunct="1"/>
            <a:r>
              <a:rPr lang="pl-PL" sz="2000" b="1" dirty="0">
                <a:solidFill>
                  <a:srgbClr val="CC0000"/>
                </a:solidFill>
              </a:rPr>
              <a:t>W POWIECIE </a:t>
            </a:r>
            <a:r>
              <a:rPr lang="pl-PL" sz="2000" b="1" dirty="0" smtClean="0">
                <a:solidFill>
                  <a:srgbClr val="CC0000"/>
                </a:solidFill>
              </a:rPr>
              <a:t>PSZCZYŃSKIM</a:t>
            </a:r>
            <a:endParaRPr lang="pl-PL" sz="2000" b="1" dirty="0">
              <a:solidFill>
                <a:srgbClr val="CC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3860" y="898866"/>
            <a:ext cx="8763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Opinie pracodawców dotyczące znaczenia poszczególnych cech/ umiejętności </a:t>
            </a:r>
            <a:br>
              <a:rPr lang="pl-PL" sz="1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</a:br>
            <a:r>
              <a:rPr lang="pl-PL" sz="1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u kandydatów do pracy (suma odpowiedzi „</a:t>
            </a:r>
            <a:r>
              <a:rPr lang="pl-PL" sz="18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ważne” </a:t>
            </a:r>
            <a:r>
              <a:rPr lang="pl-PL" sz="18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i „bardzo ważne”, w %)</a:t>
            </a:r>
            <a:endParaRPr lang="pl-PL" sz="18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238640"/>
              </p:ext>
            </p:extLst>
          </p:nvPr>
        </p:nvGraphicFramePr>
        <p:xfrm>
          <a:off x="137659" y="1628296"/>
          <a:ext cx="8839201" cy="476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7" name="Wykres" r:id="rId4" imgW="5974598" imgH="4407790" progId="Excel.Chart.8">
                  <p:embed/>
                </p:oleObj>
              </mc:Choice>
              <mc:Fallback>
                <p:oleObj name="Wykres" r:id="rId4" imgW="5974598" imgH="4407790" progId="Excel.Chart.8">
                  <p:embed/>
                  <p:pic>
                    <p:nvPicPr>
                      <p:cNvPr id="0" name="Wykres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43"/>
                      <a:stretch>
                        <a:fillRect/>
                      </a:stretch>
                    </p:blipFill>
                    <p:spPr bwMode="auto">
                      <a:xfrm>
                        <a:off x="137659" y="1628296"/>
                        <a:ext cx="8839201" cy="4765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322273" y="6502111"/>
            <a:ext cx="2797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Źródło: badania PUP Pszczyna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1005458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37" name="Rectangle 53"/>
          <p:cNvSpPr>
            <a:spLocks noChangeArrowheads="1"/>
          </p:cNvSpPr>
          <p:nvPr/>
        </p:nvSpPr>
        <p:spPr bwMode="auto">
          <a:xfrm>
            <a:off x="0" y="31242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shade val="46275"/>
                  <a:invGamma/>
                  <a:alpha val="42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93236" name="Text Box 52"/>
          <p:cNvSpPr txBox="1">
            <a:spLocks noChangeArrowheads="1"/>
          </p:cNvSpPr>
          <p:nvPr/>
        </p:nvSpPr>
        <p:spPr bwMode="auto">
          <a:xfrm>
            <a:off x="3051175" y="3049588"/>
            <a:ext cx="2947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4400" b="1" dirty="0"/>
              <a:t>DZIĘKUJĘ</a:t>
            </a:r>
          </a:p>
        </p:txBody>
      </p:sp>
      <p:sp>
        <p:nvSpPr>
          <p:cNvPr id="93241" name="Rectangle 57"/>
          <p:cNvSpPr>
            <a:spLocks noChangeArrowheads="1"/>
          </p:cNvSpPr>
          <p:nvPr/>
        </p:nvSpPr>
        <p:spPr bwMode="auto">
          <a:xfrm>
            <a:off x="1504950" y="6407150"/>
            <a:ext cx="7639050" cy="190500"/>
          </a:xfrm>
          <a:prstGeom prst="rect">
            <a:avLst/>
          </a:prstGeom>
          <a:gradFill rotWithShape="1">
            <a:gsLst>
              <a:gs pos="0">
                <a:schemeClr val="bg1">
                  <a:alpha val="41000"/>
                </a:schemeClr>
              </a:gs>
              <a:gs pos="100000">
                <a:schemeClr val="bg1">
                  <a:gamma/>
                  <a:shade val="46275"/>
                  <a:invGamma/>
                  <a:alpha val="42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993722" y="4470399"/>
            <a:ext cx="2743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1800" b="1" dirty="0" smtClean="0"/>
              <a:t>Rafał Muster</a:t>
            </a:r>
          </a:p>
          <a:p>
            <a:pPr algn="l"/>
            <a:endParaRPr lang="pl-PL" sz="1800" b="1" dirty="0" smtClean="0"/>
          </a:p>
          <a:p>
            <a:pPr algn="l"/>
            <a:r>
              <a:rPr lang="pl-PL" sz="1800" b="1" dirty="0" smtClean="0"/>
              <a:t>Instytut Socjologii</a:t>
            </a:r>
          </a:p>
          <a:p>
            <a:pPr algn="l"/>
            <a:r>
              <a:rPr lang="pl-PL" sz="1800" b="1" dirty="0" smtClean="0"/>
              <a:t>Uniwersytet Śląski</a:t>
            </a:r>
          </a:p>
          <a:p>
            <a:pPr algn="l"/>
            <a:r>
              <a:rPr lang="pl-PL" sz="1800" b="1" dirty="0"/>
              <a:t>r</a:t>
            </a:r>
            <a:r>
              <a:rPr lang="pl-PL" sz="1800" b="1" dirty="0" smtClean="0"/>
              <a:t>afal.muster@us.edu.pl</a:t>
            </a:r>
            <a:endParaRPr lang="pl-PL" sz="1800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68313" y="464687"/>
            <a:ext cx="828198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2000" b="1" u="sng" dirty="0">
                <a:solidFill>
                  <a:srgbClr val="FF0000"/>
                </a:solidFill>
                <a:latin typeface="Tahoma" pitchFamily="34" charset="0"/>
              </a:rPr>
              <a:t>KRYTERIA PODZIAŁU RYNKU PRACY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Tahoma" pitchFamily="34" charset="0"/>
              </a:rPr>
              <a:t>:</a:t>
            </a:r>
          </a:p>
          <a:p>
            <a:pPr algn="ctr"/>
            <a:endParaRPr lang="pl-PL" altLang="pl-PL" sz="2000" b="1" u="sng" dirty="0">
              <a:solidFill>
                <a:srgbClr val="FF0000"/>
              </a:solidFill>
              <a:latin typeface="Tahoma" pitchFamily="34" charset="0"/>
            </a:endParaRPr>
          </a:p>
          <a:p>
            <a:pPr algn="just"/>
            <a:endParaRPr lang="pl-PL" altLang="pl-PL" sz="2000" b="1" u="sng" dirty="0">
              <a:latin typeface="Tahoma" pitchFamily="34" charset="0"/>
            </a:endParaRPr>
          </a:p>
          <a:p>
            <a:pPr algn="just">
              <a:buFontTx/>
              <a:buAutoNum type="alphaUcPeriod"/>
            </a:pPr>
            <a:r>
              <a:rPr lang="pl-PL" altLang="pl-PL" sz="2000" b="1" dirty="0">
                <a:latin typeface="Tahoma" pitchFamily="34" charset="0"/>
              </a:rPr>
              <a:t>PRZESTRZENNE (międzynarodowy, krajowy, lokalny rynek pracy)</a:t>
            </a:r>
          </a:p>
          <a:p>
            <a:pPr algn="just"/>
            <a:endParaRPr lang="pl-PL" altLang="pl-PL" sz="2000" b="1" dirty="0">
              <a:latin typeface="Tahoma" pitchFamily="34" charset="0"/>
            </a:endParaRPr>
          </a:p>
          <a:p>
            <a:pPr algn="just"/>
            <a:r>
              <a:rPr lang="pl-PL" altLang="pl-PL" sz="2000" b="1" smtClean="0">
                <a:latin typeface="Tahoma" pitchFamily="34" charset="0"/>
              </a:rPr>
              <a:t>B. ZAWODOWE </a:t>
            </a:r>
            <a:r>
              <a:rPr lang="pl-PL" altLang="pl-PL" sz="2000" b="1" dirty="0">
                <a:latin typeface="Tahoma" pitchFamily="34" charset="0"/>
              </a:rPr>
              <a:t>(rynek pracy informatyków, kierowców, murarzy)</a:t>
            </a:r>
          </a:p>
          <a:p>
            <a:pPr algn="just"/>
            <a:endParaRPr lang="pl-PL" altLang="pl-PL" sz="2000" b="1" dirty="0">
              <a:latin typeface="Tahoma" pitchFamily="34" charset="0"/>
            </a:endParaRPr>
          </a:p>
          <a:p>
            <a:pPr algn="just"/>
            <a:r>
              <a:rPr lang="pl-PL" altLang="pl-PL" sz="2000" b="1" dirty="0">
                <a:latin typeface="Tahoma" pitchFamily="34" charset="0"/>
              </a:rPr>
              <a:t>C. WG WIEKU (rynek pracy osób młodych)</a:t>
            </a:r>
          </a:p>
          <a:p>
            <a:pPr algn="just"/>
            <a:endParaRPr lang="pl-PL" altLang="pl-PL" sz="2000" b="1" dirty="0">
              <a:latin typeface="Tahoma" pitchFamily="34" charset="0"/>
            </a:endParaRPr>
          </a:p>
          <a:p>
            <a:pPr algn="just"/>
            <a:r>
              <a:rPr lang="pl-PL" altLang="pl-PL" sz="2000" b="1" dirty="0">
                <a:latin typeface="Tahoma" pitchFamily="34" charset="0"/>
              </a:rPr>
              <a:t>D. WG MIEJSCA ZAMIESZKANIA (miejski, wiejski rynek pracy)</a:t>
            </a:r>
          </a:p>
          <a:p>
            <a:pPr algn="just"/>
            <a:endParaRPr lang="pl-PL" altLang="pl-PL" sz="2000" b="1" dirty="0">
              <a:latin typeface="Tahoma" pitchFamily="34" charset="0"/>
            </a:endParaRPr>
          </a:p>
          <a:p>
            <a:pPr algn="just"/>
            <a:r>
              <a:rPr lang="pl-PL" altLang="pl-PL" sz="2000" b="1" dirty="0">
                <a:latin typeface="Tahoma" pitchFamily="34" charset="0"/>
              </a:rPr>
              <a:t>E.  WG WŁASNOŚCI (sektor publiczny, prywatny)</a:t>
            </a:r>
          </a:p>
          <a:p>
            <a:pPr algn="just"/>
            <a:endParaRPr lang="pl-PL" altLang="pl-PL" sz="2000" b="1" dirty="0">
              <a:latin typeface="Tahoma" pitchFamily="34" charset="0"/>
            </a:endParaRPr>
          </a:p>
          <a:p>
            <a:pPr algn="just"/>
            <a:r>
              <a:rPr lang="pl-PL" altLang="pl-PL" sz="2000" b="1" dirty="0">
                <a:latin typeface="Tahoma" pitchFamily="34" charset="0"/>
              </a:rPr>
              <a:t>F.  WG STABILNOŚCI ZATRUDNIENIA (</a:t>
            </a:r>
            <a:r>
              <a:rPr lang="pl-PL" altLang="pl-PL" sz="2000" b="1" dirty="0">
                <a:solidFill>
                  <a:schemeClr val="tx2"/>
                </a:solidFill>
                <a:latin typeface="Tahoma" pitchFamily="34" charset="0"/>
              </a:rPr>
              <a:t>rynek pierwotny</a:t>
            </a:r>
            <a:r>
              <a:rPr lang="pl-PL" altLang="pl-PL" sz="2000" b="1" dirty="0">
                <a:latin typeface="Tahoma" pitchFamily="34" charset="0"/>
              </a:rPr>
              <a:t> – znajdują się na nim firmy o dobrej kondycji finansowej i wysokiej renomie, </a:t>
            </a:r>
            <a:r>
              <a:rPr lang="pl-PL" altLang="pl-PL" sz="2000" b="1" dirty="0">
                <a:solidFill>
                  <a:schemeClr val="tx2"/>
                </a:solidFill>
                <a:latin typeface="Tahoma" pitchFamily="34" charset="0"/>
              </a:rPr>
              <a:t>rynek wtórny </a:t>
            </a:r>
            <a:r>
              <a:rPr lang="pl-PL" altLang="pl-PL" sz="2000" b="1" dirty="0">
                <a:latin typeface="Tahoma" pitchFamily="34" charset="0"/>
              </a:rPr>
              <a:t>– na nim znajdują się firmy oferujące pracę „na czarno”, łamiące przepisy prawa, oferujące niestabilne zatrudnienie)</a:t>
            </a:r>
          </a:p>
        </p:txBody>
      </p:sp>
    </p:spTree>
    <p:extLst>
      <p:ext uri="{BB962C8B-B14F-4D97-AF65-F5344CB8AC3E}">
        <p14:creationId xmlns:p14="http://schemas.microsoft.com/office/powerpoint/2010/main" val="327204516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8313" y="1173616"/>
            <a:ext cx="82819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altLang="pl-PL" sz="2000" b="1" u="sng" dirty="0">
                <a:solidFill>
                  <a:srgbClr val="FF0000"/>
                </a:solidFill>
                <a:latin typeface="Tahoma" pitchFamily="34" charset="0"/>
              </a:rPr>
              <a:t>KRYTERIA PODZIAŁU RYNKU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Tahoma" pitchFamily="34" charset="0"/>
              </a:rPr>
              <a:t>PRACY:</a:t>
            </a:r>
          </a:p>
          <a:p>
            <a:pPr algn="ctr"/>
            <a:endParaRPr lang="pl-PL" altLang="pl-PL" sz="2000" b="1" u="sng" dirty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endParaRPr lang="pl-PL" altLang="pl-PL" sz="2000" b="1" u="sng" dirty="0">
              <a:latin typeface="Tahoma" pitchFamily="34" charset="0"/>
            </a:endParaRPr>
          </a:p>
          <a:p>
            <a:pPr algn="ctr"/>
            <a:r>
              <a:rPr lang="pl-PL" altLang="pl-PL" sz="2000" b="1" dirty="0">
                <a:solidFill>
                  <a:schemeClr val="tx2"/>
                </a:solidFill>
                <a:latin typeface="Tahoma" pitchFamily="34" charset="0"/>
              </a:rPr>
              <a:t>WEWNĘTRZNY I ZEWNĘTRZNY RYNEK PRACY </a:t>
            </a:r>
          </a:p>
          <a:p>
            <a:pPr algn="ctr"/>
            <a:endParaRPr lang="pl-PL" altLang="pl-PL" sz="2000" b="1" dirty="0">
              <a:solidFill>
                <a:schemeClr val="tx2"/>
              </a:solidFill>
              <a:latin typeface="Tahoma" pitchFamily="34" charset="0"/>
            </a:endParaRPr>
          </a:p>
          <a:p>
            <a:pPr algn="just"/>
            <a:r>
              <a:rPr lang="pl-PL" altLang="pl-PL" sz="2000" b="1" dirty="0">
                <a:latin typeface="Tahoma" pitchFamily="34" charset="0"/>
              </a:rPr>
              <a:t>KAŻDY CZŁOWIEK W MOMENCIE ZATRUDNIENIA STAJE SIĘ </a:t>
            </a:r>
          </a:p>
          <a:p>
            <a:pPr algn="just"/>
            <a:r>
              <a:rPr lang="pl-PL" altLang="pl-PL" sz="2000" b="1" dirty="0">
                <a:latin typeface="Tahoma" pitchFamily="34" charset="0"/>
              </a:rPr>
              <a:t>UCZESTNIKIEM </a:t>
            </a:r>
            <a:r>
              <a:rPr lang="pl-PL" altLang="pl-PL" sz="2000" b="1" dirty="0">
                <a:solidFill>
                  <a:schemeClr val="tx2"/>
                </a:solidFill>
                <a:latin typeface="Tahoma" pitchFamily="34" charset="0"/>
              </a:rPr>
              <a:t>WEWNĘTRZNEGO RYNKU PRACY</a:t>
            </a:r>
            <a:r>
              <a:rPr lang="pl-PL" altLang="pl-PL" sz="2000" b="1" dirty="0">
                <a:latin typeface="Tahoma" pitchFamily="34" charset="0"/>
              </a:rPr>
              <a:t> </a:t>
            </a:r>
            <a:r>
              <a:rPr lang="pl-PL" altLang="pl-PL" sz="2000" b="1" dirty="0" smtClean="0">
                <a:latin typeface="Tahoma" pitchFamily="34" charset="0"/>
              </a:rPr>
              <a:t>SWOJEJ</a:t>
            </a:r>
          </a:p>
          <a:p>
            <a:pPr algn="just"/>
            <a:r>
              <a:rPr lang="pl-PL" altLang="pl-PL" sz="2000" b="1" dirty="0" smtClean="0">
                <a:latin typeface="Tahoma" pitchFamily="34" charset="0"/>
              </a:rPr>
              <a:t>FIRMY</a:t>
            </a:r>
            <a:r>
              <a:rPr lang="pl-PL" altLang="pl-PL" sz="2000" b="1" dirty="0">
                <a:latin typeface="Tahoma" pitchFamily="34" charset="0"/>
              </a:rPr>
              <a:t>.</a:t>
            </a:r>
          </a:p>
          <a:p>
            <a:pPr algn="just"/>
            <a:endParaRPr lang="pl-PL" altLang="pl-PL" sz="2000" b="1" dirty="0">
              <a:latin typeface="Tahoma" pitchFamily="34" charset="0"/>
            </a:endParaRPr>
          </a:p>
          <a:p>
            <a:pPr algn="just"/>
            <a:r>
              <a:rPr lang="pl-PL" altLang="pl-PL" sz="2000" b="1" dirty="0">
                <a:latin typeface="Tahoma" pitchFamily="34" charset="0"/>
              </a:rPr>
              <a:t>OSOBY, KTÓRE STARAJĄ SIĘ O PRACĘ W TEJ FIRMIE NALEŻĄ </a:t>
            </a:r>
            <a:endParaRPr lang="pl-PL" altLang="pl-PL" sz="2000" b="1" dirty="0" smtClean="0">
              <a:latin typeface="Tahoma" pitchFamily="34" charset="0"/>
            </a:endParaRPr>
          </a:p>
          <a:p>
            <a:pPr algn="just"/>
            <a:r>
              <a:rPr lang="pl-PL" altLang="pl-PL" sz="2000" b="1" dirty="0" smtClean="0">
                <a:latin typeface="Tahoma" pitchFamily="34" charset="0"/>
              </a:rPr>
              <a:t>DO </a:t>
            </a:r>
            <a:r>
              <a:rPr lang="pl-PL" altLang="pl-PL" sz="2000" b="1" dirty="0" smtClean="0">
                <a:solidFill>
                  <a:schemeClr val="tx2"/>
                </a:solidFill>
                <a:latin typeface="Tahoma" pitchFamily="34" charset="0"/>
              </a:rPr>
              <a:t>ZEWNĘTRZNEGO </a:t>
            </a:r>
            <a:r>
              <a:rPr lang="pl-PL" altLang="pl-PL" sz="2000" b="1" dirty="0">
                <a:solidFill>
                  <a:schemeClr val="tx2"/>
                </a:solidFill>
                <a:latin typeface="Tahoma" pitchFamily="34" charset="0"/>
              </a:rPr>
              <a:t>RYNKU PRACY</a:t>
            </a:r>
            <a:r>
              <a:rPr lang="pl-PL" altLang="pl-PL" sz="2000" b="1" dirty="0">
                <a:latin typeface="Tahoma" pitchFamily="34" charset="0"/>
              </a:rPr>
              <a:t>.</a:t>
            </a:r>
          </a:p>
          <a:p>
            <a:pPr algn="just"/>
            <a:endParaRPr lang="pl-PL" altLang="pl-PL" sz="20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9323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86493" y="783771"/>
            <a:ext cx="7488238" cy="37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/>
            <a:r>
              <a:rPr lang="pl-PL" altLang="pl-PL" sz="2400" b="1" u="sng" dirty="0">
                <a:solidFill>
                  <a:srgbClr val="FF0000"/>
                </a:solidFill>
              </a:rPr>
              <a:t>SZANSE NA RYNKU PRACY ZALEŻĄ OD:</a:t>
            </a:r>
            <a:br>
              <a:rPr lang="pl-PL" altLang="pl-PL" sz="2400" b="1" u="sng" dirty="0">
                <a:solidFill>
                  <a:srgbClr val="FF0000"/>
                </a:solidFill>
              </a:rPr>
            </a:br>
            <a:endParaRPr lang="pl-PL" altLang="pl-PL" sz="2400" b="1" u="sng" dirty="0" smtClean="0">
              <a:solidFill>
                <a:srgbClr val="FF0000"/>
              </a:solidFill>
            </a:endParaRPr>
          </a:p>
          <a:p>
            <a:pPr algn="l"/>
            <a:r>
              <a:rPr lang="pl-PL" altLang="pl-PL" sz="2400" b="1" dirty="0">
                <a:solidFill>
                  <a:schemeClr val="tx1"/>
                </a:solidFill>
              </a:rPr>
              <a:t/>
            </a:r>
            <a:br>
              <a:rPr lang="pl-PL" altLang="pl-PL" sz="24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KAPITAŁU LUDZKIEGO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/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KAPITAŁU SPOŁECZNEGO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/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KAPITAŁU KULTUROWEGO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/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KAPITAŁU EKONOMICZNEGO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endParaRPr lang="pl-PL" altLang="pl-P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965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9750" y="885372"/>
            <a:ext cx="7993063" cy="462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/>
            <a:r>
              <a:rPr lang="pl-PL" altLang="pl-PL" sz="2200" b="1" u="sng" dirty="0">
                <a:solidFill>
                  <a:srgbClr val="FF0000"/>
                </a:solidFill>
              </a:rPr>
              <a:t>WYSOKI POZIOM KOMPETENCJI CYWILIZACYJNYCH:</a:t>
            </a:r>
            <a:br>
              <a:rPr lang="pl-PL" altLang="pl-PL" sz="2200" b="1" u="sng" dirty="0">
                <a:solidFill>
                  <a:srgbClr val="FF0000"/>
                </a:solidFill>
              </a:rPr>
            </a:br>
            <a:endParaRPr lang="pl-PL" altLang="pl-PL" sz="2200" b="1" u="sng" dirty="0" smtClean="0">
              <a:solidFill>
                <a:srgbClr val="FF0000"/>
              </a:solidFill>
            </a:endParaRPr>
          </a:p>
          <a:p>
            <a:pPr algn="l"/>
            <a:r>
              <a:rPr lang="pl-PL" altLang="pl-PL" sz="2200" b="1" u="sng" dirty="0">
                <a:solidFill>
                  <a:schemeClr val="tx1"/>
                </a:solidFill>
              </a:rPr>
              <a:t/>
            </a:r>
            <a:br>
              <a:rPr lang="pl-PL" altLang="pl-PL" sz="2200" b="1" u="sng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-ELASTYCZNY UMYSŁ, ZDOLNOŚCI ADAPTACYJNE,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/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-ZNAJOMOŚĆ JĘZYKÓW OBCYCH (POTWIERDZONA 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 CERTYFIKATAMI),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/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-MOBILNOŚĆ PRZESTRZENNA,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/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-UCZESTNICTWO W „SIECI” I ŚWIECIE WIRTUALNYM,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/>
            </a:r>
            <a:br>
              <a:rPr lang="pl-PL" altLang="pl-PL" sz="2000" b="1" dirty="0">
                <a:solidFill>
                  <a:schemeClr val="tx1"/>
                </a:solidFill>
              </a:rPr>
            </a:br>
            <a:r>
              <a:rPr lang="pl-PL" altLang="pl-PL" sz="2000" b="1" dirty="0">
                <a:solidFill>
                  <a:schemeClr val="tx1"/>
                </a:solidFill>
              </a:rPr>
              <a:t>-WYSOKI WSKAŹNIK FUNKCJONALNEGO ALFABETYZMU</a:t>
            </a:r>
            <a:br>
              <a:rPr lang="pl-PL" altLang="pl-PL" sz="2000" b="1" dirty="0">
                <a:solidFill>
                  <a:schemeClr val="tx1"/>
                </a:solidFill>
              </a:rPr>
            </a:br>
            <a:endParaRPr lang="pl-PL" altLang="pl-P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567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750" y="798286"/>
            <a:ext cx="7993063" cy="44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/>
            <a:r>
              <a:rPr lang="pl-PL" altLang="pl-PL" sz="2200" b="1" u="sng" dirty="0">
                <a:solidFill>
                  <a:srgbClr val="FF0000"/>
                </a:solidFill>
              </a:rPr>
              <a:t>ROZBUDOWANA POTRZEBA OSIĄGANIA:</a:t>
            </a:r>
            <a:br>
              <a:rPr lang="pl-PL" altLang="pl-PL" sz="2200" b="1" u="sng" dirty="0">
                <a:solidFill>
                  <a:srgbClr val="FF0000"/>
                </a:solidFill>
              </a:rPr>
            </a:br>
            <a:endParaRPr lang="pl-PL" altLang="pl-PL" sz="2200" b="1" u="sng" dirty="0" smtClean="0">
              <a:solidFill>
                <a:srgbClr val="FF0000"/>
              </a:solidFill>
            </a:endParaRPr>
          </a:p>
          <a:p>
            <a:pPr algn="l"/>
            <a:r>
              <a:rPr lang="pl-PL" altLang="pl-PL" sz="2200" b="1" u="sng" dirty="0">
                <a:solidFill>
                  <a:schemeClr val="tx1"/>
                </a:solidFill>
              </a:rPr>
              <a:t/>
            </a:r>
            <a:br>
              <a:rPr lang="pl-PL" altLang="pl-PL" sz="2200" b="1" u="sng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>-SKŁONNOŚĆ DO PODEJMOWANIA RYZYKA PRZY</a:t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> JEDNOCZESNEJ ŚWIADOMOŚCI JEGO NASTĘPSTW</a:t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/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>-PREDYSPOZYCJE DO INNOWACJI</a:t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/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>-SKŁONNOŚĆ DO UZYSKIWANIA NAJLEPSZYCH </a:t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> WYNIKÓW, ALE TYLKO W WARUNKACH  </a:t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> WSPÓŁZAWODNICTWA</a:t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/>
            </a:r>
            <a:br>
              <a:rPr lang="pl-PL" altLang="pl-PL" sz="2200" b="1" dirty="0">
                <a:solidFill>
                  <a:schemeClr val="tx1"/>
                </a:solidFill>
              </a:rPr>
            </a:br>
            <a:r>
              <a:rPr lang="pl-PL" altLang="pl-PL" sz="2200" b="1" dirty="0">
                <a:solidFill>
                  <a:schemeClr val="tx1"/>
                </a:solidFill>
              </a:rPr>
              <a:t>-WYSOKIE ASPIRACJE EDUKACYJNE I ZAWODOWE</a:t>
            </a:r>
          </a:p>
        </p:txBody>
      </p:sp>
    </p:spTree>
    <p:extLst>
      <p:ext uri="{BB962C8B-B14F-4D97-AF65-F5344CB8AC3E}">
        <p14:creationId xmlns:p14="http://schemas.microsoft.com/office/powerpoint/2010/main" val="9608977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4936" y="1756238"/>
            <a:ext cx="60746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RYNEK PRACY </a:t>
            </a:r>
          </a:p>
          <a:p>
            <a:r>
              <a:rPr lang="pl-PL" sz="3200" b="1" dirty="0" smtClean="0">
                <a:solidFill>
                  <a:srgbClr val="C00000"/>
                </a:solidFill>
              </a:rPr>
              <a:t>WOJEWÓDZTWA ŚLĄSKIEGO</a:t>
            </a:r>
          </a:p>
          <a:p>
            <a:r>
              <a:rPr lang="pl-PL" sz="3200" b="1" dirty="0" smtClean="0">
                <a:solidFill>
                  <a:srgbClr val="C00000"/>
                </a:solidFill>
              </a:rPr>
              <a:t>-wybrane aspekty -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4577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1250</Words>
  <Application>Microsoft Office PowerPoint</Application>
  <PresentationFormat>Pokaz na ekranie (4:3)</PresentationFormat>
  <Paragraphs>418</Paragraphs>
  <Slides>34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37" baseType="lpstr">
      <vt:lpstr>Projekt domyślny</vt:lpstr>
      <vt:lpstr>Arkusz</vt:lpstr>
      <vt:lpstr>Wykres</vt:lpstr>
      <vt:lpstr>WYMAGANIA WSPÓŁCZESNEGO  RYNKU 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PUP TYCHY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creator>PUP TYCHY</dc:creator>
  <cp:lastModifiedBy>Rafal</cp:lastModifiedBy>
  <cp:revision>1407</cp:revision>
  <cp:lastPrinted>2003-09-12T08:27:52Z</cp:lastPrinted>
  <dcterms:created xsi:type="dcterms:W3CDTF">2003-08-25T10:58:28Z</dcterms:created>
  <dcterms:modified xsi:type="dcterms:W3CDTF">2013-10-18T11:34:56Z</dcterms:modified>
</cp:coreProperties>
</file>